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60" r:id="rId2"/>
    <p:sldId id="294" r:id="rId3"/>
    <p:sldId id="275" r:id="rId4"/>
    <p:sldId id="278" r:id="rId5"/>
    <p:sldId id="277" r:id="rId6"/>
    <p:sldId id="291" r:id="rId7"/>
    <p:sldId id="296" r:id="rId8"/>
    <p:sldId id="292" r:id="rId9"/>
    <p:sldId id="282" r:id="rId10"/>
    <p:sldId id="293" r:id="rId11"/>
    <p:sldId id="299" r:id="rId12"/>
    <p:sldId id="300" r:id="rId13"/>
    <p:sldId id="298" r:id="rId14"/>
    <p:sldId id="283" r:id="rId15"/>
    <p:sldId id="284" r:id="rId16"/>
    <p:sldId id="304" r:id="rId17"/>
    <p:sldId id="305" r:id="rId18"/>
    <p:sldId id="306" r:id="rId19"/>
    <p:sldId id="307" r:id="rId20"/>
    <p:sldId id="285" r:id="rId21"/>
    <p:sldId id="286" r:id="rId22"/>
    <p:sldId id="311" r:id="rId23"/>
    <p:sldId id="287" r:id="rId24"/>
    <p:sldId id="308" r:id="rId25"/>
    <p:sldId id="288" r:id="rId26"/>
    <p:sldId id="289" r:id="rId27"/>
    <p:sldId id="310" r:id="rId28"/>
    <p:sldId id="290" r:id="rId29"/>
  </p:sldIdLst>
  <p:sldSz cx="12192000" cy="6858000"/>
  <p:notesSz cx="12192000" cy="6858000"/>
  <p:custDataLst>
    <p:tags r:id="rId31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467A"/>
    <a:srgbClr val="677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82A56C-1CBF-410B-8818-F0E72C0C209A}" v="83" dt="2023-04-20T15:38:06.6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5B1528-5C99-4C64-B249-07BECAC9264B}" type="datetimeFigureOut">
              <a:rPr lang="en-SG" smtClean="0"/>
              <a:t>20 Apr 2023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F50A64-2797-4FE6-951F-EA655BF6D5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80960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50A64-2797-4FE6-951F-EA655BF6D5FA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436883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Moving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50A64-2797-4FE6-951F-EA655BF6D5FA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66879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Moving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50A64-2797-4FE6-951F-EA655BF6D5FA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88039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Moving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50A64-2797-4FE6-951F-EA655BF6D5FA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272339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Moving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50A64-2797-4FE6-951F-EA655BF6D5FA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543971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Moving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50A64-2797-4FE6-951F-EA655BF6D5FA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269897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Moving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50A64-2797-4FE6-951F-EA655BF6D5FA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006324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Moving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50A64-2797-4FE6-951F-EA655BF6D5FA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583804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Moving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50A64-2797-4FE6-951F-EA655BF6D5FA}" type="slidenum">
              <a:rPr lang="en-SG" smtClean="0"/>
              <a:t>25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762193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Moving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50A64-2797-4FE6-951F-EA655BF6D5FA}" type="slidenum">
              <a:rPr lang="en-SG" smtClean="0"/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69723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Moving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50A64-2797-4FE6-951F-EA655BF6D5FA}" type="slidenum">
              <a:rPr lang="en-SG" smtClean="0"/>
              <a:t>27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92397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Moving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50A64-2797-4FE6-951F-EA655BF6D5FA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87155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Moving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50A64-2797-4FE6-951F-EA655BF6D5FA}" type="slidenum">
              <a:rPr lang="en-SG" smtClean="0"/>
              <a:t>28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20736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Moving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50A64-2797-4FE6-951F-EA655BF6D5FA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20489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Moving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50A64-2797-4FE6-951F-EA655BF6D5FA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02774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Moving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50A64-2797-4FE6-951F-EA655BF6D5FA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07095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Moving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50A64-2797-4FE6-951F-EA655BF6D5FA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89403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Moving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50A64-2797-4FE6-951F-EA655BF6D5FA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51078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Moving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50A64-2797-4FE6-951F-EA655BF6D5FA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611121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Moving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50A64-2797-4FE6-951F-EA655BF6D5FA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6178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888888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t>© 2022 National University of Singapore. All Rights</a:t>
            </a:r>
            <a:r>
              <a:rPr spc="-110"/>
              <a:t> </a:t>
            </a:r>
            <a:r>
              <a:t>Reserved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888888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‹#›</a:t>
            </a:fld>
            <a:endParaRPr spc="-5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33BABB"/>
                </a:solidFill>
                <a:latin typeface="Century Gothic" panose="020B0502020202020204"/>
                <a:cs typeface="Century Gothic" panose="020B0502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163E7D"/>
                </a:solidFill>
                <a:latin typeface="Century Gothic" panose="020B0502020202020204"/>
                <a:cs typeface="Century Gothic" panose="020B0502020202020204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888888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t>© 2022 National University of Singapore. All Rights</a:t>
            </a:r>
            <a:r>
              <a:rPr spc="-110"/>
              <a:t> </a:t>
            </a:r>
            <a:r>
              <a:t>Reserved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888888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‹#›</a:t>
            </a:fld>
            <a:endParaRPr spc="-5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33BABB"/>
                </a:solidFill>
                <a:latin typeface="Century Gothic" panose="020B0502020202020204"/>
                <a:cs typeface="Century Gothic" panose="020B0502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888888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t>© 2022 National University of Singapore. All Rights</a:t>
            </a:r>
            <a:r>
              <a:rPr spc="-110"/>
              <a:t> </a:t>
            </a:r>
            <a:r>
              <a:t>Reserved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888888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‹#›</a:t>
            </a:fld>
            <a:endParaRPr spc="-5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33BABB"/>
                </a:solidFill>
                <a:latin typeface="Century Gothic" panose="020B0502020202020204"/>
                <a:cs typeface="Century Gothic" panose="020B0502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888888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t>© 2022 National University of Singapore. All Rights</a:t>
            </a:r>
            <a:r>
              <a:rPr spc="-110"/>
              <a:t> </a:t>
            </a:r>
            <a:r>
              <a:t>Reserved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888888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‹#›</a:t>
            </a:fld>
            <a:endParaRPr spc="-5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888888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t>© 2022 National University of Singapore. All Rights</a:t>
            </a:r>
            <a:r>
              <a:rPr spc="-110"/>
              <a:t> </a:t>
            </a:r>
            <a:r>
              <a:t>Reserved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888888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‹#›</a:t>
            </a:fld>
            <a:endParaRPr spc="-5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9767201" y="217595"/>
            <a:ext cx="2245045" cy="4929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67192" y="1735762"/>
            <a:ext cx="8657615" cy="8362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33BABB"/>
                </a:solidFill>
                <a:latin typeface="Century Gothic" panose="020B0502020202020204"/>
                <a:cs typeface="Century Gothic" panose="020B0502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59547" y="2857954"/>
            <a:ext cx="9472904" cy="19570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163E7D"/>
                </a:solidFill>
                <a:latin typeface="Century Gothic" panose="020B0502020202020204"/>
                <a:cs typeface="Century Gothic" panose="020B0502020202020204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317185" y="6590859"/>
            <a:ext cx="3654425" cy="175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rgbClr val="888888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t>© 2022 National University of Singapore. All Rights</a:t>
            </a:r>
            <a:r>
              <a:rPr spc="-110"/>
              <a:t> </a:t>
            </a:r>
            <a:r>
              <a:t>Reserved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003688" y="6595475"/>
            <a:ext cx="121284" cy="1670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888888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‹#›</a:t>
            </a:fld>
            <a:endParaRPr spc="-5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35AD5F-DFDF-407C-1E84-62FA46B31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42"/>
            <a:ext cx="12192000" cy="685355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副标题 2"/>
          <p:cNvSpPr>
            <a:spLocks noGrp="1"/>
          </p:cNvSpPr>
          <p:nvPr>
            <p:ph type="subTitle" idx="4"/>
          </p:nvPr>
        </p:nvSpPr>
        <p:spPr>
          <a:xfrm>
            <a:off x="685799" y="1839895"/>
            <a:ext cx="6350000" cy="2433615"/>
          </a:xfrm>
        </p:spPr>
        <p:txBody>
          <a:bodyPr wrap="square"/>
          <a:lstStyle/>
          <a:p>
            <a:pPr algn="l">
              <a:spcAft>
                <a:spcPts val="800"/>
              </a:spcAft>
            </a:pPr>
            <a:r>
              <a:rPr lang="en-SG" sz="6000" b="1" spc="75" dirty="0">
                <a:solidFill>
                  <a:srgbClr val="5A5A5A"/>
                </a:solidFill>
                <a:effectLst/>
                <a:latin typeface="Ink Free" panose="03080402000500000000" pitchFamily="66" charset="0"/>
                <a:ea typeface="DengXian" panose="02010600030101010101" pitchFamily="2" charset="-122"/>
                <a:cs typeface="Segoe UI" panose="020B0502040204020203" pitchFamily="34" charset="0"/>
              </a:rPr>
              <a:t>Rental Buddy</a:t>
            </a:r>
          </a:p>
          <a:p>
            <a:pPr algn="l">
              <a:spcAft>
                <a:spcPts val="800"/>
              </a:spcAft>
            </a:pPr>
            <a:r>
              <a:rPr lang="en-SG" sz="1800" dirty="0">
                <a:solidFill>
                  <a:schemeClr val="accent6">
                    <a:lumMod val="50000"/>
                  </a:schemeClr>
                </a:solidFill>
                <a:effectLst/>
                <a:latin typeface="Ink Free" panose="03080402000500000000" pitchFamily="66" charset="0"/>
                <a:ea typeface="DengXian" panose="02010600030101010101" pitchFamily="2" charset="-122"/>
                <a:cs typeface="Segoe UI" panose="020B0502040204020203" pitchFamily="34" charset="0"/>
              </a:rPr>
              <a:t>A sophisticated solution for all your rental worries</a:t>
            </a:r>
            <a:endParaRPr lang="en-SG" sz="1800" dirty="0">
              <a:solidFill>
                <a:schemeClr val="accent6">
                  <a:lumMod val="50000"/>
                </a:schemeClr>
              </a:solidFill>
              <a:effectLst/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en-SG" sz="6000" spc="75" dirty="0">
              <a:solidFill>
                <a:srgbClr val="5A5A5A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5799" y="3584804"/>
            <a:ext cx="6398895" cy="1758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548640" algn="l">
              <a:lnSpc>
                <a:spcPct val="107000"/>
              </a:lnSpc>
              <a:spcBef>
                <a:spcPts val="1000"/>
              </a:spcBef>
              <a:spcAft>
                <a:spcPts val="800"/>
              </a:spcAft>
            </a:pPr>
            <a:r>
              <a:rPr lang="en-SG" sz="1700" u="sng" dirty="0">
                <a:solidFill>
                  <a:srgbClr val="833C0B"/>
                </a:solidFill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Brought to you by:</a:t>
            </a:r>
            <a:endParaRPr lang="en-SG" sz="1700" i="1" dirty="0">
              <a:solidFill>
                <a:srgbClr val="404040"/>
              </a:solidFill>
              <a:effectLst/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R="548640" algn="l">
              <a:spcBef>
                <a:spcPts val="1000"/>
              </a:spcBef>
              <a:spcAft>
                <a:spcPts val="800"/>
              </a:spcAft>
            </a:pPr>
            <a:r>
              <a:rPr lang="en-SG" sz="1700" i="0" dirty="0">
                <a:solidFill>
                  <a:srgbClr val="833C0B"/>
                </a:solidFill>
                <a:effectLst/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Jonathan Lim Ching Loong (A0261707E)</a:t>
            </a:r>
            <a:endParaRPr lang="en-SG" sz="1700" i="1" dirty="0">
              <a:solidFill>
                <a:srgbClr val="404040"/>
              </a:solidFill>
              <a:effectLst/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R="548640" algn="l">
              <a:spcBef>
                <a:spcPts val="1000"/>
              </a:spcBef>
              <a:spcAft>
                <a:spcPts val="800"/>
              </a:spcAft>
            </a:pPr>
            <a:r>
              <a:rPr lang="en-SG" sz="1700" i="0" dirty="0">
                <a:solidFill>
                  <a:srgbClr val="833C0B"/>
                </a:solidFill>
                <a:effectLst/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Pradeep Kumar Arumugam (A0261606J)</a:t>
            </a:r>
            <a:endParaRPr lang="en-SG" sz="1700" i="1" dirty="0">
              <a:solidFill>
                <a:srgbClr val="404040"/>
              </a:solidFill>
              <a:effectLst/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endParaRPr lang="en-US" altLang="zh-CN" sz="1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0FBE39-03D8-6CD8-C689-6D6BBD879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351" y="0"/>
            <a:ext cx="1714649" cy="4801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marR="5080" algn="l" rtl="0">
              <a:lnSpc>
                <a:spcPct val="90000"/>
              </a:lnSpc>
              <a:spcBef>
                <a:spcPct val="0"/>
              </a:spcBef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Higher Level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13EFDC-9B3D-6978-9989-2405A37B68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2" b="19824"/>
          <a:stretch/>
        </p:blipFill>
        <p:spPr bwMode="auto">
          <a:xfrm>
            <a:off x="897276" y="1966293"/>
            <a:ext cx="10397446" cy="4452160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0C63F1-0D20-B65B-A941-2382483A4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7325" y="0"/>
            <a:ext cx="4124673" cy="158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E16C7B-200E-D987-1DCE-3FBACA998D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73" t="17424" r="9936" b="23687"/>
          <a:stretch/>
        </p:blipFill>
        <p:spPr bwMode="auto">
          <a:xfrm>
            <a:off x="8442960" y="2753359"/>
            <a:ext cx="1818640" cy="3444241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980BEF-FE83-2902-EFB2-10CC612072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03" t="17424" r="27427" b="40190"/>
          <a:stretch/>
        </p:blipFill>
        <p:spPr bwMode="auto">
          <a:xfrm>
            <a:off x="7863840" y="2753359"/>
            <a:ext cx="579120" cy="2479041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81354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marR="5080" algn="l" rtl="0">
              <a:lnSpc>
                <a:spcPct val="90000"/>
              </a:lnSpc>
              <a:spcBef>
                <a:spcPct val="0"/>
              </a:spcBef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Higher Level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13EFDC-9B3D-6978-9989-2405A37B68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2" b="19824"/>
          <a:stretch/>
        </p:blipFill>
        <p:spPr bwMode="auto">
          <a:xfrm>
            <a:off x="897276" y="1966293"/>
            <a:ext cx="10397446" cy="4452160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0C63F1-0D20-B65B-A941-2382483A4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7325" y="15738"/>
            <a:ext cx="4124673" cy="158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BBEB25-42E0-9FA9-33A3-20CFBFD03B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68" t="4052" b="71373"/>
          <a:stretch/>
        </p:blipFill>
        <p:spPr bwMode="auto">
          <a:xfrm>
            <a:off x="10241279" y="1971401"/>
            <a:ext cx="1053441" cy="1437279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60747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marR="5080" algn="l" rtl="0">
              <a:lnSpc>
                <a:spcPct val="90000"/>
              </a:lnSpc>
              <a:spcBef>
                <a:spcPct val="0"/>
              </a:spcBef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Higher Level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13EFDC-9B3D-6978-9989-2405A37B68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2" b="19824"/>
          <a:stretch/>
        </p:blipFill>
        <p:spPr bwMode="auto">
          <a:xfrm>
            <a:off x="897276" y="1966293"/>
            <a:ext cx="10397446" cy="4452160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0C63F1-0D20-B65B-A941-2382483A4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7325" y="15738"/>
            <a:ext cx="4124673" cy="158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BBEB25-42E0-9FA9-33A3-20CFBFD03B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68" t="4052" b="71373"/>
          <a:stretch/>
        </p:blipFill>
        <p:spPr bwMode="auto">
          <a:xfrm>
            <a:off x="10241279" y="1971401"/>
            <a:ext cx="1053441" cy="1437279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94131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marR="5080" algn="l" rtl="0">
              <a:lnSpc>
                <a:spcPct val="90000"/>
              </a:lnSpc>
              <a:spcBef>
                <a:spcPct val="0"/>
              </a:spcBef>
            </a:pPr>
            <a:r>
              <a:rPr lang="en-US" sz="4000" kern="1200" dirty="0">
                <a:solidFill>
                  <a:srgbClr val="FFFFFF"/>
                </a:solidFill>
                <a:latin typeface="+mj-lt"/>
                <a:cs typeface="+mj-cs"/>
              </a:rPr>
              <a:t>Output to User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0C63F1-0D20-B65B-A941-2382483A4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7325" y="0"/>
            <a:ext cx="4124673" cy="158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0DD601-E13B-DC97-3E34-26DFD56FC4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230" r="1326"/>
          <a:stretch/>
        </p:blipFill>
        <p:spPr>
          <a:xfrm>
            <a:off x="1389615" y="1822348"/>
            <a:ext cx="9412765" cy="465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43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12700" marR="5080" algn="l" rtl="0">
              <a:lnSpc>
                <a:spcPct val="90000"/>
              </a:lnSpc>
              <a:spcBef>
                <a:spcPct val="0"/>
              </a:spcBef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Optimization – Genetic 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0C63F1-0D20-B65B-A941-2382483A4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7325" y="0"/>
            <a:ext cx="4124673" cy="158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E7D6A6-F4BB-C0A6-C6D5-E572034F468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2" b="19824"/>
          <a:stretch/>
        </p:blipFill>
        <p:spPr bwMode="auto">
          <a:xfrm>
            <a:off x="953744" y="1990622"/>
            <a:ext cx="9938495" cy="42535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DBCBA3-1C05-305F-4E14-D2B46CEE711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2" b="19824"/>
          <a:stretch/>
        </p:blipFill>
        <p:spPr bwMode="auto">
          <a:xfrm>
            <a:off x="857998" y="1975987"/>
            <a:ext cx="10476000" cy="448362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9CEF20F-B94A-BA71-1CF0-F255B943F73E}"/>
              </a:ext>
            </a:extLst>
          </p:cNvPr>
          <p:cNvSpPr/>
          <p:nvPr/>
        </p:nvSpPr>
        <p:spPr>
          <a:xfrm>
            <a:off x="5922991" y="4156840"/>
            <a:ext cx="2579446" cy="24810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774AC-0177-E28C-EC0F-3691DA5ACF8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49" t="41662" r="27029" b="19824"/>
          <a:stretch/>
        </p:blipFill>
        <p:spPr bwMode="auto">
          <a:xfrm>
            <a:off x="5922991" y="4197480"/>
            <a:ext cx="2579446" cy="226846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42031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1" y="248038"/>
            <a:ext cx="7458634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12700" marR="5080" algn="l" rtl="0">
              <a:lnSpc>
                <a:spcPct val="90000"/>
              </a:lnSpc>
              <a:spcBef>
                <a:spcPct val="0"/>
              </a:spcBef>
            </a:pPr>
            <a:r>
              <a:rPr lang="en-US" sz="4000" kern="1200" dirty="0">
                <a:solidFill>
                  <a:srgbClr val="FFFFFF"/>
                </a:solidFill>
                <a:latin typeface="+mj-lt"/>
                <a:cs typeface="+mj-cs"/>
              </a:rPr>
              <a:t>Genes, Chromosomes, and Population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0C63F1-0D20-B65B-A941-2382483A4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7325" y="0"/>
            <a:ext cx="4124673" cy="158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51B596-51DB-BC13-FB13-F20C9860BE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035" y="1822348"/>
            <a:ext cx="5052498" cy="48772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47D260-0633-9513-6E5E-6F65BC7ED47E}"/>
              </a:ext>
            </a:extLst>
          </p:cNvPr>
          <p:cNvSpPr txBox="1"/>
          <p:nvPr/>
        </p:nvSpPr>
        <p:spPr>
          <a:xfrm>
            <a:off x="5645150" y="2518634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An Individual Has 4 Genes defined as below (Constraints):</a:t>
            </a:r>
            <a:endParaRPr lang="en-IN" sz="1800" b="1" dirty="0"/>
          </a:p>
          <a:p>
            <a:r>
              <a:rPr lang="en-IN" b="1" dirty="0"/>
              <a:t>Gene 1: </a:t>
            </a:r>
            <a:r>
              <a:rPr lang="en-IN" dirty="0"/>
              <a:t>3 Different </a:t>
            </a:r>
            <a:r>
              <a:rPr lang="en-IN" b="0" i="0" dirty="0">
                <a:effectLst/>
              </a:rPr>
              <a:t>Filtering methods in Property Guru</a:t>
            </a:r>
          </a:p>
          <a:p>
            <a:r>
              <a:rPr lang="en-IN" b="1" dirty="0"/>
              <a:t>Gene 2: </a:t>
            </a:r>
            <a:r>
              <a:rPr lang="en-IN" dirty="0"/>
              <a:t>8 Different </a:t>
            </a:r>
            <a:r>
              <a:rPr lang="en-SG" b="0" i="0" dirty="0">
                <a:effectLst/>
              </a:rPr>
              <a:t>Sort Methods in Property Guru</a:t>
            </a:r>
            <a:endParaRPr lang="en-IN" b="1" dirty="0"/>
          </a:p>
          <a:p>
            <a:r>
              <a:rPr lang="en-IN" b="1" dirty="0"/>
              <a:t>Gene 3: </a:t>
            </a:r>
            <a:r>
              <a:rPr lang="en-IN" dirty="0"/>
              <a:t>2</a:t>
            </a:r>
            <a:r>
              <a:rPr lang="en-IN" b="1" dirty="0"/>
              <a:t> </a:t>
            </a:r>
            <a:r>
              <a:rPr lang="en-IN" dirty="0"/>
              <a:t>Different </a:t>
            </a:r>
            <a:r>
              <a:rPr lang="en-SG" b="0" i="0" dirty="0">
                <a:effectLst/>
              </a:rPr>
              <a:t>Scrape Methods in Rent Buddy</a:t>
            </a:r>
            <a:endParaRPr lang="en-IN" b="1" dirty="0"/>
          </a:p>
          <a:p>
            <a:r>
              <a:rPr lang="en-IN" b="1" dirty="0"/>
              <a:t>Gene 4: </a:t>
            </a:r>
            <a:r>
              <a:rPr lang="en-IN" dirty="0"/>
              <a:t>3 Different </a:t>
            </a:r>
            <a:r>
              <a:rPr lang="en-SG" b="0" i="0" dirty="0">
                <a:effectLst/>
              </a:rPr>
              <a:t>Time-Check</a:t>
            </a:r>
            <a:r>
              <a:rPr lang="en-SG" i="0" dirty="0">
                <a:effectLst/>
              </a:rPr>
              <a:t> Methods in Rent Buddy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07B800-013E-C174-9526-ED33FFCC299A}"/>
              </a:ext>
            </a:extLst>
          </p:cNvPr>
          <p:cNvSpPr txBox="1"/>
          <p:nvPr/>
        </p:nvSpPr>
        <p:spPr>
          <a:xfrm>
            <a:off x="5687060" y="45123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 population of 10 such individuals were initialized</a:t>
            </a:r>
          </a:p>
        </p:txBody>
      </p:sp>
    </p:spTree>
    <p:extLst>
      <p:ext uri="{BB962C8B-B14F-4D97-AF65-F5344CB8AC3E}">
        <p14:creationId xmlns:p14="http://schemas.microsoft.com/office/powerpoint/2010/main" val="3600456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1" y="248038"/>
            <a:ext cx="7458634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12700" marR="5080" algn="l" rtl="0">
              <a:lnSpc>
                <a:spcPct val="90000"/>
              </a:lnSpc>
              <a:spcBef>
                <a:spcPct val="0"/>
              </a:spcBef>
            </a:pPr>
            <a:r>
              <a:rPr lang="en-US" sz="4000" kern="1200" dirty="0">
                <a:solidFill>
                  <a:srgbClr val="FFFFFF"/>
                </a:solidFill>
                <a:latin typeface="+mj-lt"/>
                <a:cs typeface="+mj-cs"/>
              </a:rPr>
              <a:t>Genes, Chromosomes, and Population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0C63F1-0D20-B65B-A941-2382483A4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7325" y="0"/>
            <a:ext cx="4124673" cy="158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51B596-51DB-BC13-FB13-F20C9860BEDC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407035" y="1822348"/>
            <a:ext cx="5052498" cy="48772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47D260-0633-9513-6E5E-6F65BC7ED47E}"/>
              </a:ext>
            </a:extLst>
          </p:cNvPr>
          <p:cNvSpPr txBox="1"/>
          <p:nvPr/>
        </p:nvSpPr>
        <p:spPr>
          <a:xfrm>
            <a:off x="5645150" y="2518634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An Individual Has 4 Genes defined as below (Constraints):</a:t>
            </a:r>
            <a:endParaRPr lang="en-IN" sz="1800" b="1" dirty="0"/>
          </a:p>
          <a:p>
            <a:r>
              <a:rPr lang="en-IN" b="1" dirty="0"/>
              <a:t>Gene 1: </a:t>
            </a:r>
            <a:r>
              <a:rPr lang="en-IN" dirty="0"/>
              <a:t>3 Different </a:t>
            </a:r>
            <a:r>
              <a:rPr lang="en-IN" b="0" i="0" dirty="0">
                <a:effectLst/>
              </a:rPr>
              <a:t>Filtering methods in Property Guru</a:t>
            </a:r>
          </a:p>
          <a:p>
            <a:r>
              <a:rPr lang="en-IN" b="1" dirty="0">
                <a:solidFill>
                  <a:schemeClr val="bg1">
                    <a:lumMod val="65000"/>
                  </a:schemeClr>
                </a:solidFill>
              </a:rPr>
              <a:t>Gene 2: 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</a:rPr>
              <a:t>8 Different </a:t>
            </a:r>
            <a:r>
              <a:rPr lang="en-SG" b="0" i="0" dirty="0">
                <a:solidFill>
                  <a:schemeClr val="bg1">
                    <a:lumMod val="65000"/>
                  </a:schemeClr>
                </a:solidFill>
                <a:effectLst/>
              </a:rPr>
              <a:t>Sort Methods in Property Guru</a:t>
            </a:r>
            <a:endParaRPr lang="en-IN" b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IN" b="1" dirty="0">
                <a:solidFill>
                  <a:schemeClr val="bg1">
                    <a:lumMod val="65000"/>
                  </a:schemeClr>
                </a:solidFill>
              </a:rPr>
              <a:t>Gene 3: 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IN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</a:rPr>
              <a:t>Different </a:t>
            </a:r>
            <a:r>
              <a:rPr lang="en-SG" b="0" i="0" dirty="0">
                <a:solidFill>
                  <a:schemeClr val="bg1">
                    <a:lumMod val="65000"/>
                  </a:schemeClr>
                </a:solidFill>
                <a:effectLst/>
              </a:rPr>
              <a:t>Scrape Methods in Rental Buddy</a:t>
            </a:r>
            <a:endParaRPr lang="en-IN" b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IN" b="1" dirty="0">
                <a:solidFill>
                  <a:schemeClr val="bg1">
                    <a:lumMod val="65000"/>
                  </a:schemeClr>
                </a:solidFill>
              </a:rPr>
              <a:t>Gene 4: 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</a:rPr>
              <a:t>3 Different </a:t>
            </a:r>
            <a:r>
              <a:rPr lang="en-SG" b="0" i="0" dirty="0">
                <a:solidFill>
                  <a:schemeClr val="bg1">
                    <a:lumMod val="65000"/>
                  </a:schemeClr>
                </a:solidFill>
                <a:effectLst/>
              </a:rPr>
              <a:t>Time-Check</a:t>
            </a:r>
            <a:r>
              <a:rPr lang="en-SG" i="0" dirty="0">
                <a:solidFill>
                  <a:schemeClr val="bg1">
                    <a:lumMod val="65000"/>
                  </a:schemeClr>
                </a:solidFill>
                <a:effectLst/>
              </a:rPr>
              <a:t> Methods in Rental Buddy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07B800-013E-C174-9526-ED33FFCC299A}"/>
              </a:ext>
            </a:extLst>
          </p:cNvPr>
          <p:cNvSpPr txBox="1"/>
          <p:nvPr/>
        </p:nvSpPr>
        <p:spPr>
          <a:xfrm>
            <a:off x="5687060" y="45123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 population of 10 such individuals were initialized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7BE884-0A51-6F47-8D00-BAAFC9FA42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574" t="29713" r="57181" b="37274"/>
          <a:stretch/>
        </p:blipFill>
        <p:spPr>
          <a:xfrm>
            <a:off x="2153920" y="3271520"/>
            <a:ext cx="416560" cy="161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28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1" y="248038"/>
            <a:ext cx="7458634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12700" marR="5080" algn="l" rtl="0">
              <a:lnSpc>
                <a:spcPct val="90000"/>
              </a:lnSpc>
              <a:spcBef>
                <a:spcPct val="0"/>
              </a:spcBef>
            </a:pPr>
            <a:r>
              <a:rPr lang="en-US" sz="4000" kern="1200" dirty="0">
                <a:solidFill>
                  <a:srgbClr val="FFFFFF"/>
                </a:solidFill>
                <a:latin typeface="+mj-lt"/>
                <a:cs typeface="+mj-cs"/>
              </a:rPr>
              <a:t>Genes, Chromosomes, and Population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0C63F1-0D20-B65B-A941-2382483A4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7325" y="0"/>
            <a:ext cx="4124673" cy="158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51B596-51DB-BC13-FB13-F20C9860BEDC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407035" y="1822348"/>
            <a:ext cx="5052498" cy="48772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47D260-0633-9513-6E5E-6F65BC7ED47E}"/>
              </a:ext>
            </a:extLst>
          </p:cNvPr>
          <p:cNvSpPr txBox="1"/>
          <p:nvPr/>
        </p:nvSpPr>
        <p:spPr>
          <a:xfrm>
            <a:off x="5645150" y="2518634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An Individual Has 4 Genes defined as below (Constraints):</a:t>
            </a:r>
            <a:endParaRPr lang="en-IN" sz="1800" b="1" dirty="0"/>
          </a:p>
          <a:p>
            <a:r>
              <a:rPr lang="en-IN" b="1" dirty="0">
                <a:solidFill>
                  <a:schemeClr val="bg1">
                    <a:lumMod val="65000"/>
                  </a:schemeClr>
                </a:solidFill>
              </a:rPr>
              <a:t>Gene 1: 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</a:rPr>
              <a:t>3 Different </a:t>
            </a:r>
            <a:r>
              <a:rPr lang="en-IN" b="0" i="0" dirty="0">
                <a:solidFill>
                  <a:schemeClr val="bg1">
                    <a:lumMod val="65000"/>
                  </a:schemeClr>
                </a:solidFill>
                <a:effectLst/>
              </a:rPr>
              <a:t>Filtering methods in Property Guru</a:t>
            </a:r>
          </a:p>
          <a:p>
            <a:r>
              <a:rPr lang="en-IN" b="1" dirty="0"/>
              <a:t>Gene 2: </a:t>
            </a:r>
            <a:r>
              <a:rPr lang="en-IN" dirty="0"/>
              <a:t>8 Different </a:t>
            </a:r>
            <a:r>
              <a:rPr lang="en-SG" b="0" i="0" dirty="0">
                <a:effectLst/>
              </a:rPr>
              <a:t>Sort Methods in Property Guru</a:t>
            </a:r>
            <a:endParaRPr lang="en-IN" b="1" dirty="0"/>
          </a:p>
          <a:p>
            <a:r>
              <a:rPr lang="en-IN" b="1" dirty="0">
                <a:solidFill>
                  <a:schemeClr val="bg1">
                    <a:lumMod val="65000"/>
                  </a:schemeClr>
                </a:solidFill>
              </a:rPr>
              <a:t>Gene 3: 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IN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</a:rPr>
              <a:t>Different </a:t>
            </a:r>
            <a:r>
              <a:rPr lang="en-SG" b="0" i="0" dirty="0">
                <a:solidFill>
                  <a:schemeClr val="bg1">
                    <a:lumMod val="65000"/>
                  </a:schemeClr>
                </a:solidFill>
                <a:effectLst/>
              </a:rPr>
              <a:t>Scrape Methods in Rental Buddy</a:t>
            </a:r>
            <a:endParaRPr lang="en-IN" b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IN" b="1" dirty="0">
                <a:solidFill>
                  <a:schemeClr val="bg1">
                    <a:lumMod val="65000"/>
                  </a:schemeClr>
                </a:solidFill>
              </a:rPr>
              <a:t>Gene 4: 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</a:rPr>
              <a:t>3 Different </a:t>
            </a:r>
            <a:r>
              <a:rPr lang="en-SG" b="0" i="0" dirty="0">
                <a:solidFill>
                  <a:schemeClr val="bg1">
                    <a:lumMod val="65000"/>
                  </a:schemeClr>
                </a:solidFill>
                <a:effectLst/>
              </a:rPr>
              <a:t>Time-Check</a:t>
            </a:r>
            <a:r>
              <a:rPr lang="en-SG" i="0" dirty="0">
                <a:solidFill>
                  <a:schemeClr val="bg1">
                    <a:lumMod val="65000"/>
                  </a:schemeClr>
                </a:solidFill>
                <a:effectLst/>
              </a:rPr>
              <a:t> Methods in Rental Buddy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07B800-013E-C174-9526-ED33FFCC299A}"/>
              </a:ext>
            </a:extLst>
          </p:cNvPr>
          <p:cNvSpPr txBox="1"/>
          <p:nvPr/>
        </p:nvSpPr>
        <p:spPr>
          <a:xfrm>
            <a:off x="5687060" y="45123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 population of 10 such individuals were initialized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7BE884-0A51-6F47-8D00-BAAFC9FA42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026" t="29712" r="47125" b="7793"/>
          <a:stretch/>
        </p:blipFill>
        <p:spPr>
          <a:xfrm>
            <a:off x="2631440" y="3271520"/>
            <a:ext cx="44704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19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1" y="248038"/>
            <a:ext cx="7458634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12700" marR="5080" algn="l" rtl="0">
              <a:lnSpc>
                <a:spcPct val="90000"/>
              </a:lnSpc>
              <a:spcBef>
                <a:spcPct val="0"/>
              </a:spcBef>
            </a:pPr>
            <a:r>
              <a:rPr lang="en-US" sz="4000" kern="1200" dirty="0">
                <a:solidFill>
                  <a:srgbClr val="FFFFFF"/>
                </a:solidFill>
                <a:latin typeface="+mj-lt"/>
                <a:cs typeface="+mj-cs"/>
              </a:rPr>
              <a:t>Genes, Chromosomes, and Population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0C63F1-0D20-B65B-A941-2382483A4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7325" y="0"/>
            <a:ext cx="4124673" cy="158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51B596-51DB-BC13-FB13-F20C9860BEDC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407035" y="1822348"/>
            <a:ext cx="5052498" cy="48772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47D260-0633-9513-6E5E-6F65BC7ED47E}"/>
              </a:ext>
            </a:extLst>
          </p:cNvPr>
          <p:cNvSpPr txBox="1"/>
          <p:nvPr/>
        </p:nvSpPr>
        <p:spPr>
          <a:xfrm>
            <a:off x="5645150" y="2518634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An Individual Has 4 Genes defined as below (Constraints):</a:t>
            </a:r>
            <a:endParaRPr lang="en-IN" sz="1800" b="1" dirty="0"/>
          </a:p>
          <a:p>
            <a:r>
              <a:rPr lang="en-IN" b="1" dirty="0">
                <a:solidFill>
                  <a:schemeClr val="bg1">
                    <a:lumMod val="65000"/>
                  </a:schemeClr>
                </a:solidFill>
              </a:rPr>
              <a:t>Gene 1: 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</a:rPr>
              <a:t>3 Different </a:t>
            </a:r>
            <a:r>
              <a:rPr lang="en-IN" b="0" i="0" dirty="0">
                <a:solidFill>
                  <a:schemeClr val="bg1">
                    <a:lumMod val="65000"/>
                  </a:schemeClr>
                </a:solidFill>
                <a:effectLst/>
              </a:rPr>
              <a:t>Filtering methods in Property Guru</a:t>
            </a:r>
          </a:p>
          <a:p>
            <a:r>
              <a:rPr lang="en-IN" b="1" dirty="0">
                <a:solidFill>
                  <a:schemeClr val="bg1">
                    <a:lumMod val="65000"/>
                  </a:schemeClr>
                </a:solidFill>
              </a:rPr>
              <a:t>Gene 2: 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</a:rPr>
              <a:t>8 Different </a:t>
            </a:r>
            <a:r>
              <a:rPr lang="en-SG" b="0" i="0" dirty="0">
                <a:solidFill>
                  <a:schemeClr val="bg1">
                    <a:lumMod val="65000"/>
                  </a:schemeClr>
                </a:solidFill>
                <a:effectLst/>
              </a:rPr>
              <a:t>Sort Methods in Property Guru</a:t>
            </a:r>
            <a:endParaRPr lang="en-IN" b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IN" b="1" dirty="0"/>
              <a:t>Gene 3: </a:t>
            </a:r>
            <a:r>
              <a:rPr lang="en-IN" dirty="0"/>
              <a:t>2</a:t>
            </a:r>
            <a:r>
              <a:rPr lang="en-IN" b="1" dirty="0"/>
              <a:t> </a:t>
            </a:r>
            <a:r>
              <a:rPr lang="en-IN" dirty="0"/>
              <a:t>Different </a:t>
            </a:r>
            <a:r>
              <a:rPr lang="en-SG" b="0" i="0" dirty="0">
                <a:effectLst/>
              </a:rPr>
              <a:t>Scrape Methods in Rental Buddy</a:t>
            </a:r>
            <a:endParaRPr lang="en-IN" b="1" dirty="0"/>
          </a:p>
          <a:p>
            <a:r>
              <a:rPr lang="en-IN" b="1" dirty="0">
                <a:solidFill>
                  <a:schemeClr val="bg1">
                    <a:lumMod val="65000"/>
                  </a:schemeClr>
                </a:solidFill>
              </a:rPr>
              <a:t>Gene 4: 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</a:rPr>
              <a:t>3 Different </a:t>
            </a:r>
            <a:r>
              <a:rPr lang="en-SG" b="0" i="0" dirty="0">
                <a:solidFill>
                  <a:schemeClr val="bg1">
                    <a:lumMod val="65000"/>
                  </a:schemeClr>
                </a:solidFill>
                <a:effectLst/>
              </a:rPr>
              <a:t>Time-Check</a:t>
            </a:r>
            <a:r>
              <a:rPr lang="en-SG" i="0" dirty="0">
                <a:solidFill>
                  <a:schemeClr val="bg1">
                    <a:lumMod val="65000"/>
                  </a:schemeClr>
                </a:solidFill>
                <a:effectLst/>
              </a:rPr>
              <a:t> Methods in Rental Buddy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07B800-013E-C174-9526-ED33FFCC299A}"/>
              </a:ext>
            </a:extLst>
          </p:cNvPr>
          <p:cNvSpPr txBox="1"/>
          <p:nvPr/>
        </p:nvSpPr>
        <p:spPr>
          <a:xfrm>
            <a:off x="5687060" y="45123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 population of 10 such individuals were initialized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7BE884-0A51-6F47-8D00-BAAFC9FA42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886" t="29713" r="37874" b="40915"/>
          <a:stretch/>
        </p:blipFill>
        <p:spPr>
          <a:xfrm>
            <a:off x="3180080" y="3271520"/>
            <a:ext cx="365760" cy="143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64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1" y="248038"/>
            <a:ext cx="7458634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12700" marR="5080" algn="l" rtl="0">
              <a:lnSpc>
                <a:spcPct val="90000"/>
              </a:lnSpc>
              <a:spcBef>
                <a:spcPct val="0"/>
              </a:spcBef>
            </a:pPr>
            <a:r>
              <a:rPr lang="en-US" sz="4000" kern="1200" dirty="0">
                <a:solidFill>
                  <a:srgbClr val="FFFFFF"/>
                </a:solidFill>
                <a:latin typeface="+mj-lt"/>
                <a:cs typeface="+mj-cs"/>
              </a:rPr>
              <a:t>Genes, Chromosomes, and Population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0C63F1-0D20-B65B-A941-2382483A4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7325" y="0"/>
            <a:ext cx="4124673" cy="158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51B596-51DB-BC13-FB13-F20C9860BEDC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407035" y="1822348"/>
            <a:ext cx="5052498" cy="48772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47D260-0633-9513-6E5E-6F65BC7ED47E}"/>
              </a:ext>
            </a:extLst>
          </p:cNvPr>
          <p:cNvSpPr txBox="1"/>
          <p:nvPr/>
        </p:nvSpPr>
        <p:spPr>
          <a:xfrm>
            <a:off x="5645150" y="2518634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An Individual Has 4 Genes defined as below (Constraints):</a:t>
            </a:r>
            <a:endParaRPr lang="en-IN" sz="1800" b="1" dirty="0"/>
          </a:p>
          <a:p>
            <a:r>
              <a:rPr lang="en-IN" b="1" dirty="0">
                <a:solidFill>
                  <a:schemeClr val="bg1">
                    <a:lumMod val="65000"/>
                  </a:schemeClr>
                </a:solidFill>
              </a:rPr>
              <a:t>Gene 1: 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</a:rPr>
              <a:t>3 Different </a:t>
            </a:r>
            <a:r>
              <a:rPr lang="en-IN" b="0" i="0" dirty="0">
                <a:solidFill>
                  <a:schemeClr val="bg1">
                    <a:lumMod val="65000"/>
                  </a:schemeClr>
                </a:solidFill>
                <a:effectLst/>
              </a:rPr>
              <a:t>Filtering methods in Property Guru</a:t>
            </a:r>
          </a:p>
          <a:p>
            <a:r>
              <a:rPr lang="en-IN" b="1" dirty="0">
                <a:solidFill>
                  <a:schemeClr val="bg1">
                    <a:lumMod val="65000"/>
                  </a:schemeClr>
                </a:solidFill>
              </a:rPr>
              <a:t>Gene 2: 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</a:rPr>
              <a:t>8 Different </a:t>
            </a:r>
            <a:r>
              <a:rPr lang="en-SG" b="0" i="0" dirty="0">
                <a:solidFill>
                  <a:schemeClr val="bg1">
                    <a:lumMod val="65000"/>
                  </a:schemeClr>
                </a:solidFill>
                <a:effectLst/>
              </a:rPr>
              <a:t>Sort Methods in Property Guru</a:t>
            </a:r>
            <a:endParaRPr lang="en-IN" b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IN" b="1" dirty="0">
                <a:solidFill>
                  <a:schemeClr val="bg1">
                    <a:lumMod val="65000"/>
                  </a:schemeClr>
                </a:solidFill>
              </a:rPr>
              <a:t>Gene 3: 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IN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</a:rPr>
              <a:t>Different </a:t>
            </a:r>
            <a:r>
              <a:rPr lang="en-SG" b="0" i="0" dirty="0">
                <a:solidFill>
                  <a:schemeClr val="bg1">
                    <a:lumMod val="65000"/>
                  </a:schemeClr>
                </a:solidFill>
                <a:effectLst/>
              </a:rPr>
              <a:t>Scrape Methods in Rental Buddy</a:t>
            </a:r>
            <a:endParaRPr lang="en-IN" b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IN" b="1" dirty="0"/>
              <a:t>Gene 4: </a:t>
            </a:r>
            <a:r>
              <a:rPr lang="en-IN" dirty="0"/>
              <a:t>3 Different </a:t>
            </a:r>
            <a:r>
              <a:rPr lang="en-SG" b="0" i="0" dirty="0">
                <a:effectLst/>
              </a:rPr>
              <a:t>Time-Check</a:t>
            </a:r>
            <a:r>
              <a:rPr lang="en-SG" i="0" dirty="0">
                <a:effectLst/>
              </a:rPr>
              <a:t> Methods in Rental Buddy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07B800-013E-C174-9526-ED33FFCC299A}"/>
              </a:ext>
            </a:extLst>
          </p:cNvPr>
          <p:cNvSpPr txBox="1"/>
          <p:nvPr/>
        </p:nvSpPr>
        <p:spPr>
          <a:xfrm>
            <a:off x="5687060" y="45123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 population of 10 such individuals were initialized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7BE884-0A51-6F47-8D00-BAAFC9FA42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36" t="29713" r="28220" b="40915"/>
          <a:stretch/>
        </p:blipFill>
        <p:spPr>
          <a:xfrm>
            <a:off x="3627120" y="3271520"/>
            <a:ext cx="406400" cy="143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9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marR="5080" algn="l" rtl="0">
              <a:lnSpc>
                <a:spcPct val="90000"/>
              </a:lnSpc>
              <a:spcBef>
                <a:spcPct val="0"/>
              </a:spcBef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Higher Level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13EFDC-9B3D-6978-9989-2405A37B68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2" b="19824"/>
          <a:stretch/>
        </p:blipFill>
        <p:spPr bwMode="auto">
          <a:xfrm>
            <a:off x="897276" y="1966293"/>
            <a:ext cx="10397446" cy="4452160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0C63F1-0D20-B65B-A941-2382483A4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7325" y="0"/>
            <a:ext cx="4124673" cy="15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322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1" y="248038"/>
            <a:ext cx="7458634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marR="5080" algn="l" rtl="0">
              <a:lnSpc>
                <a:spcPct val="90000"/>
              </a:lnSpc>
              <a:spcBef>
                <a:spcPct val="0"/>
              </a:spcBef>
            </a:pPr>
            <a:r>
              <a:rPr lang="en-US" sz="4000" kern="1200" dirty="0">
                <a:solidFill>
                  <a:srgbClr val="FFFFFF"/>
                </a:solidFill>
                <a:latin typeface="+mj-lt"/>
                <a:cs typeface="+mj-cs"/>
              </a:rPr>
              <a:t>Fitness, Selection, and Evaluation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0C63F1-0D20-B65B-A941-2382483A4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7325" y="0"/>
            <a:ext cx="4124673" cy="1584000"/>
          </a:xfrm>
          <a:prstGeom prst="rect">
            <a:avLst/>
          </a:prstGeom>
        </p:spPr>
      </p:pic>
      <p:sp>
        <p:nvSpPr>
          <p:cNvPr id="4" name="文本框 13">
            <a:extLst>
              <a:ext uri="{FF2B5EF4-FFF2-40B4-BE49-F238E27FC236}">
                <a16:creationId xmlns:a16="http://schemas.microsoft.com/office/drawing/2014/main" id="{4548DCB3-61EF-FE77-15BD-811E7BCFB1FD}"/>
              </a:ext>
            </a:extLst>
          </p:cNvPr>
          <p:cNvSpPr txBox="1"/>
          <p:nvPr/>
        </p:nvSpPr>
        <p:spPr>
          <a:xfrm>
            <a:off x="267869" y="1574310"/>
            <a:ext cx="10621010" cy="7372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algn="l">
              <a:lnSpc>
                <a:spcPct val="120000"/>
              </a:lnSpc>
              <a:buClrTx/>
              <a:buSzTx/>
              <a:buFont typeface="Wingdings" panose="05000000000000000000" charset="0"/>
              <a:buNone/>
              <a:defRPr sz="2400" b="1">
                <a:solidFill>
                  <a:srgbClr val="41414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rPr lang="en-US" sz="2800" b="1" dirty="0"/>
              <a:t>Fitness 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AC628B-E029-51F9-DBB9-DEAEE1DF4AE8}"/>
              </a:ext>
            </a:extLst>
          </p:cNvPr>
          <p:cNvSpPr txBox="1"/>
          <p:nvPr/>
        </p:nvSpPr>
        <p:spPr>
          <a:xfrm>
            <a:off x="5578374" y="1942927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/>
              <a:t>Each individual (pipeline) will give a list of 10 properties and their individual score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/>
              <a:t>The fitness score of an individual is calculated by summing up the shortlisted property scores from that pipeline and divided by the time taken for completion of RPA task</a:t>
            </a:r>
            <a:endParaRPr lang="en-IN" sz="1600" dirty="0"/>
          </a:p>
        </p:txBody>
      </p:sp>
      <p:sp>
        <p:nvSpPr>
          <p:cNvPr id="13" name="文本框 13">
            <a:extLst>
              <a:ext uri="{FF2B5EF4-FFF2-40B4-BE49-F238E27FC236}">
                <a16:creationId xmlns:a16="http://schemas.microsoft.com/office/drawing/2014/main" id="{BFCCE802-C39E-40C4-647B-C036F6C2C092}"/>
              </a:ext>
            </a:extLst>
          </p:cNvPr>
          <p:cNvSpPr txBox="1"/>
          <p:nvPr/>
        </p:nvSpPr>
        <p:spPr>
          <a:xfrm>
            <a:off x="267870" y="3565929"/>
            <a:ext cx="10621010" cy="7372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algn="l">
              <a:lnSpc>
                <a:spcPct val="120000"/>
              </a:lnSpc>
              <a:buClrTx/>
              <a:buSzTx/>
              <a:buFont typeface="Wingdings" panose="05000000000000000000" charset="0"/>
              <a:buNone/>
              <a:defRPr sz="2400" b="1">
                <a:solidFill>
                  <a:srgbClr val="41414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pPr>
            <a:r>
              <a:rPr lang="en-US" sz="2800" b="1" dirty="0"/>
              <a:t>Selection and Evaluation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A88A38-8D1B-0F7D-7A53-F5BAD3DFDE20}"/>
              </a:ext>
            </a:extLst>
          </p:cNvPr>
          <p:cNvSpPr txBox="1"/>
          <p:nvPr/>
        </p:nvSpPr>
        <p:spPr>
          <a:xfrm>
            <a:off x="304801" y="4266366"/>
            <a:ext cx="6096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/>
              <a:t>Once a random population of 10 chromosomes (pipelines) were generated, the selection and evaluation of fitness happen amongst them.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/>
              <a:t>The algorithm randomly selects 2 from the 10 and compare their fitness score and only keep the pipeline with higher score.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/>
              <a:t>These steps continue for 5 turns to select 5 pipelines.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/>
              <a:t>These members are the selected members of each generation.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3DB526-D39A-524D-D77A-9B4E22A20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1" y="2311545"/>
            <a:ext cx="4840832" cy="76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39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marR="5080" algn="l" rtl="0">
              <a:lnSpc>
                <a:spcPct val="90000"/>
              </a:lnSpc>
              <a:spcBef>
                <a:spcPct val="0"/>
              </a:spcBef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Crossover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0C63F1-0D20-B65B-A941-2382483A4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7325" y="0"/>
            <a:ext cx="4124673" cy="158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91308C-2023-24DC-3EE8-1B1EE972E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520" y="1574310"/>
            <a:ext cx="7307480" cy="290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11A168-2DB8-C6E8-0F0B-F58A4F14B21D}"/>
              </a:ext>
            </a:extLst>
          </p:cNvPr>
          <p:cNvSpPr txBox="1"/>
          <p:nvPr/>
        </p:nvSpPr>
        <p:spPr>
          <a:xfrm>
            <a:off x="112395" y="4549676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/>
              <a:t>Crossover operation on selected members to get new members.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/>
              <a:t>A random number n in the range of (0,1) along with 2 random members which are picked from the selected pool and individual gene components of member 1 will get replaced with that of the gene from member 2 corresponding to the same position given n is greater than 0.5.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/>
              <a:t>The crossover rate is set to 0.5 for introducing diversity of population. This will generate 5 new child members from the selected members. 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032690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12700" marR="5080" algn="l" rtl="0">
              <a:lnSpc>
                <a:spcPct val="90000"/>
              </a:lnSpc>
              <a:spcBef>
                <a:spcPct val="0"/>
              </a:spcBef>
            </a:pPr>
            <a:br>
              <a:rPr lang="en-US" sz="4000" kern="1200" dirty="0">
                <a:solidFill>
                  <a:srgbClr val="FFFFFF"/>
                </a:solidFill>
                <a:latin typeface="+mj-lt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cs typeface="+mj-cs"/>
              </a:rPr>
              <a:t>Mutation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0C63F1-0D20-B65B-A941-2382483A4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7325" y="0"/>
            <a:ext cx="4124673" cy="158400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F64FB1-2DF1-5769-E166-0BA49BC1C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55" y="1725295"/>
            <a:ext cx="6311304" cy="435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6549C4-8811-2136-60DD-B8D051ED68E0}"/>
              </a:ext>
            </a:extLst>
          </p:cNvPr>
          <p:cNvSpPr txBox="1"/>
          <p:nvPr/>
        </p:nvSpPr>
        <p:spPr>
          <a:xfrm>
            <a:off x="6992508" y="1680845"/>
            <a:ext cx="456299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/>
              <a:t>Following crossover, we introduced mutation.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/>
              <a:t>For each iteration within each child members generated from crossover, and for 5 turns, a random number n in the range of (0,1) and if n is greater than 0.5, that for current gene (in loop) of current chromosome will get mutated to a different number withing the method constraints we talked about in section 8.3.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/>
              <a:t>Here also the Mutation rate is set to 0.5 for introducing diversity of population. This will generate 5 new child members from the selected members. 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5989034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marR="5080" algn="l" rtl="0">
              <a:lnSpc>
                <a:spcPct val="90000"/>
              </a:lnSpc>
              <a:spcBef>
                <a:spcPct val="0"/>
              </a:spcBef>
            </a:pPr>
            <a:r>
              <a:rPr lang="en-US" sz="4000" kern="1200" dirty="0">
                <a:solidFill>
                  <a:srgbClr val="FFFFFF"/>
                </a:solidFill>
                <a:latin typeface="+mj-lt"/>
                <a:cs typeface="+mj-cs"/>
              </a:rPr>
              <a:t>Results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0C63F1-0D20-B65B-A941-2382483A4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7325" y="0"/>
            <a:ext cx="4124673" cy="158400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8E89E97-2A63-22B8-2562-41B3FE330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55" y="1963420"/>
            <a:ext cx="6264459" cy="39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67BB68-D3FD-6CC2-D611-1ADB737B75D2}"/>
              </a:ext>
            </a:extLst>
          </p:cNvPr>
          <p:cNvSpPr txBox="1"/>
          <p:nvPr/>
        </p:nvSpPr>
        <p:spPr>
          <a:xfrm>
            <a:off x="6915969" y="1918434"/>
            <a:ext cx="4562998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b="1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As we can see the algorithm start converging from the 4th generation and picks the pipeline [3,3,2,3] as the best amongst the entirety of population which we have introduced</a:t>
            </a:r>
          </a:p>
          <a:p>
            <a:pPr algn="just"/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overall best pipeline was identified with best score which is </a:t>
            </a:r>
            <a:r>
              <a:rPr lang="en-US" b="1" dirty="0"/>
              <a:t>0.037453748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539410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marR="5080" algn="l" rtl="0">
              <a:lnSpc>
                <a:spcPct val="90000"/>
              </a:lnSpc>
              <a:spcBef>
                <a:spcPct val="0"/>
              </a:spcBef>
            </a:pPr>
            <a:r>
              <a:rPr lang="en-US" sz="4000" kern="1200" dirty="0">
                <a:solidFill>
                  <a:srgbClr val="FFFFFF"/>
                </a:solidFill>
                <a:latin typeface="+mj-lt"/>
                <a:cs typeface="+mj-cs"/>
              </a:rPr>
              <a:t>Website Design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0C63F1-0D20-B65B-A941-2382483A4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7325" y="0"/>
            <a:ext cx="4124673" cy="158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BB056A-D871-B42C-5348-2C192D219E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033"/>
          <a:stretch/>
        </p:blipFill>
        <p:spPr>
          <a:xfrm>
            <a:off x="675654" y="1832038"/>
            <a:ext cx="10840691" cy="442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94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marR="5080" algn="l" rtl="0">
              <a:lnSpc>
                <a:spcPct val="90000"/>
              </a:lnSpc>
              <a:spcBef>
                <a:spcPct val="0"/>
              </a:spcBef>
            </a:pPr>
            <a:r>
              <a:rPr lang="en-US" sz="4000" kern="1200" dirty="0">
                <a:solidFill>
                  <a:srgbClr val="FFFFFF"/>
                </a:solidFill>
                <a:latin typeface="+mj-lt"/>
                <a:cs typeface="+mj-cs"/>
              </a:rPr>
              <a:t>Website Design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0C63F1-0D20-B65B-A941-2382483A4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7325" y="0"/>
            <a:ext cx="4124673" cy="158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F63369-A9D4-9F9E-366D-18BA94D6E1D7}"/>
              </a:ext>
            </a:extLst>
          </p:cNvPr>
          <p:cNvSpPr txBox="1"/>
          <p:nvPr/>
        </p:nvSpPr>
        <p:spPr>
          <a:xfrm>
            <a:off x="598207" y="4675873"/>
            <a:ext cx="10338734" cy="1663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Components Needed from the User:</a:t>
            </a:r>
            <a:endParaRPr lang="en-IN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sz="1800" b="1" dirty="0">
                <a:solidFill>
                  <a:srgbClr val="21252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Budget (S$/mo)</a:t>
            </a:r>
            <a:r>
              <a:rPr lang="en-IN" sz="1800" dirty="0">
                <a:solidFill>
                  <a:srgbClr val="21252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 An integer, e.g.: 1500 which will be considered as SGD 1500/month as your budget</a:t>
            </a:r>
            <a:endParaRPr lang="en-IN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sz="1800" b="1" dirty="0">
                <a:solidFill>
                  <a:srgbClr val="21252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Looking for:</a:t>
            </a:r>
            <a:r>
              <a:rPr lang="en-IN" sz="1800" dirty="0">
                <a:solidFill>
                  <a:srgbClr val="21252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The type of property you’re looking for (either just a room / entire house)</a:t>
            </a:r>
            <a:endParaRPr lang="en-IN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sz="1800" b="1" dirty="0">
                <a:solidFill>
                  <a:srgbClr val="21252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Comfortable Commute Time (mins):</a:t>
            </a:r>
            <a:r>
              <a:rPr lang="en-IN" sz="1800" dirty="0">
                <a:solidFill>
                  <a:srgbClr val="21252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Your accepted commute time in minutes</a:t>
            </a:r>
            <a:endParaRPr lang="en-IN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800" b="1" dirty="0">
                <a:solidFill>
                  <a:srgbClr val="21252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Frequent Destinations:</a:t>
            </a:r>
            <a:r>
              <a:rPr lang="en-IN" sz="1800" dirty="0">
                <a:solidFill>
                  <a:srgbClr val="212529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Postal codes of 1 or 2 of your Centre of Activities (CoA) in Singapore</a:t>
            </a:r>
            <a:endParaRPr lang="en-IN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62202DC-4D57-E300-6FE8-F21CD48DD9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1709673"/>
            <a:ext cx="5725668" cy="284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468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marR="5080" algn="l" rtl="0">
              <a:lnSpc>
                <a:spcPct val="90000"/>
              </a:lnSpc>
              <a:spcBef>
                <a:spcPct val="0"/>
              </a:spcBef>
            </a:pPr>
            <a:r>
              <a:rPr lang="en-US" sz="4000" kern="1200" dirty="0">
                <a:solidFill>
                  <a:srgbClr val="FFFFFF"/>
                </a:solidFill>
                <a:latin typeface="+mj-lt"/>
                <a:cs typeface="+mj-cs"/>
              </a:rPr>
              <a:t>Website Design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0C63F1-0D20-B65B-A941-2382483A4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7325" y="0"/>
            <a:ext cx="4124673" cy="158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015399-9412-C7A3-16E4-6440BA9AF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854" y="1615539"/>
            <a:ext cx="11492287" cy="520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427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marR="5080" algn="l" rtl="0">
              <a:lnSpc>
                <a:spcPct val="90000"/>
              </a:lnSpc>
              <a:spcBef>
                <a:spcPct val="0"/>
              </a:spcBef>
            </a:pPr>
            <a:r>
              <a:rPr lang="en-US" sz="4000" kern="1200" dirty="0">
                <a:solidFill>
                  <a:srgbClr val="FFFFFF"/>
                </a:solidFill>
                <a:latin typeface="+mj-lt"/>
                <a:cs typeface="+mj-cs"/>
              </a:rPr>
              <a:t>Website Design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0C63F1-0D20-B65B-A941-2382483A4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7325" y="0"/>
            <a:ext cx="4124673" cy="158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CC5BCF-A49D-92DC-35DF-B335B036F0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230" r="1326"/>
          <a:stretch/>
        </p:blipFill>
        <p:spPr>
          <a:xfrm>
            <a:off x="1389615" y="1822348"/>
            <a:ext cx="9412765" cy="465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5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139D04-EBA2-56C2-84DB-CDB7580C0A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B20767-66A5-2292-E25C-695D5B08154C}"/>
              </a:ext>
            </a:extLst>
          </p:cNvPr>
          <p:cNvSpPr txBox="1"/>
          <p:nvPr/>
        </p:nvSpPr>
        <p:spPr>
          <a:xfrm>
            <a:off x="6187440" y="2767279"/>
            <a:ext cx="50393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8000" b="1" dirty="0">
                <a:solidFill>
                  <a:schemeClr val="accent6">
                    <a:lumMod val="50000"/>
                  </a:schemeClr>
                </a:solidFill>
                <a:latin typeface="Ink Free" panose="03080402000500000000" pitchFamily="66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69280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marR="5080" algn="l" rtl="0">
              <a:lnSpc>
                <a:spcPct val="90000"/>
              </a:lnSpc>
              <a:spcBef>
                <a:spcPct val="0"/>
              </a:spcBef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Higher Level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13EFDC-9B3D-6978-9989-2405A37B68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2" b="19824"/>
          <a:stretch/>
        </p:blipFill>
        <p:spPr bwMode="auto">
          <a:xfrm>
            <a:off x="897276" y="1966293"/>
            <a:ext cx="10397446" cy="4452160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0C63F1-0D20-B65B-A941-2382483A4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7325" y="0"/>
            <a:ext cx="4124673" cy="158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AA3C37-7234-AD81-7CF2-9CBCA43E73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0" t="4480" r="78142" b="82490"/>
          <a:stretch/>
        </p:blipFill>
        <p:spPr bwMode="auto">
          <a:xfrm>
            <a:off x="1971040" y="2005287"/>
            <a:ext cx="1209040" cy="762000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26952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marR="5080" algn="l" rtl="0">
              <a:lnSpc>
                <a:spcPct val="90000"/>
              </a:lnSpc>
              <a:spcBef>
                <a:spcPct val="0"/>
              </a:spcBef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Choosing an MRT for Filtering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0C63F1-0D20-B65B-A941-2382483A4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7325" y="0"/>
            <a:ext cx="4124673" cy="1584000"/>
          </a:xfrm>
          <a:prstGeom prst="rect">
            <a:avLst/>
          </a:prstGeom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1BA19CA0-F5FD-E88C-AA07-EC8656BB0964}"/>
              </a:ext>
            </a:extLst>
          </p:cNvPr>
          <p:cNvSpPr txBox="1">
            <a:spLocks/>
          </p:cNvSpPr>
          <p:nvPr/>
        </p:nvSpPr>
        <p:spPr>
          <a:xfrm>
            <a:off x="611398" y="2014600"/>
            <a:ext cx="109692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3600" b="1" i="0">
                <a:solidFill>
                  <a:srgbClr val="163E7D"/>
                </a:solidFill>
                <a:latin typeface="Century Gothic" panose="020B0502020202020204"/>
                <a:ea typeface="+mn-ea"/>
                <a:cs typeface="Century Gothic" panose="020B0502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0" kern="0" dirty="0"/>
              <a:t>Performed by </a:t>
            </a:r>
            <a:r>
              <a:rPr lang="en-SG" sz="2400" b="0" kern="0" dirty="0" err="1"/>
              <a:t>TagUI</a:t>
            </a:r>
            <a:r>
              <a:rPr lang="en-SG" sz="2400" b="0" kern="0" dirty="0"/>
              <a:t> on OneMap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0" kern="0" dirty="0"/>
              <a:t>Shortlisted by a formula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6D1B3B-5E3E-9317-7D43-D21C7BA4C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713" y="2753264"/>
            <a:ext cx="5498239" cy="345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869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marR="5080" algn="l" rtl="0">
              <a:lnSpc>
                <a:spcPct val="90000"/>
              </a:lnSpc>
              <a:spcBef>
                <a:spcPct val="0"/>
              </a:spcBef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Knowledge 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0C63F1-0D20-B65B-A941-2382483A4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7325" y="0"/>
            <a:ext cx="4124673" cy="1584000"/>
          </a:xfrm>
          <a:prstGeom prst="rect">
            <a:avLst/>
          </a:prstGeom>
        </p:spPr>
      </p:pic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5F65520D-B235-617E-5920-452F062C88FA}"/>
              </a:ext>
            </a:extLst>
          </p:cNvPr>
          <p:cNvSpPr txBox="1">
            <a:spLocks/>
          </p:cNvSpPr>
          <p:nvPr/>
        </p:nvSpPr>
        <p:spPr>
          <a:xfrm>
            <a:off x="509270" y="1685756"/>
            <a:ext cx="109692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3600" b="1" i="0">
                <a:solidFill>
                  <a:srgbClr val="163E7D"/>
                </a:solidFill>
                <a:latin typeface="Century Gothic" panose="020B0502020202020204"/>
                <a:ea typeface="+mn-ea"/>
                <a:cs typeface="Century Gothic" panose="020B0502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0" kern="0" dirty="0"/>
              <a:t>MRT-MRT Travel Time Sheet (Indices used as MRT Name)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b="0" kern="0" dirty="0"/>
              <a:t>Average Rental at each MRT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C90844-27F5-601E-56E5-A660F1CB1C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882" r="24244" b="813"/>
          <a:stretch/>
        </p:blipFill>
        <p:spPr>
          <a:xfrm>
            <a:off x="509270" y="2727745"/>
            <a:ext cx="5080169" cy="34116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A0F667-FD0D-9531-B753-6CF2FEB782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159" y="2727745"/>
            <a:ext cx="6157576" cy="331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25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marR="5080" algn="l" rtl="0">
              <a:lnSpc>
                <a:spcPct val="90000"/>
              </a:lnSpc>
              <a:spcBef>
                <a:spcPct val="0"/>
              </a:spcBef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Higher Level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13EFDC-9B3D-6978-9989-2405A37B68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2" b="19824"/>
          <a:stretch/>
        </p:blipFill>
        <p:spPr bwMode="auto">
          <a:xfrm>
            <a:off x="897276" y="1966293"/>
            <a:ext cx="10397446" cy="4452160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0C63F1-0D20-B65B-A941-2382483A4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7325" y="0"/>
            <a:ext cx="4124673" cy="158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14A867-FEB6-42BE-5A0A-64A4EFDC1B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7" t="5026" r="49999" b="47028"/>
          <a:stretch/>
        </p:blipFill>
        <p:spPr bwMode="auto">
          <a:xfrm>
            <a:off x="3129279" y="2032000"/>
            <a:ext cx="2966721" cy="2804160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63964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marR="5080" algn="l" rtl="0">
              <a:lnSpc>
                <a:spcPct val="90000"/>
              </a:lnSpc>
              <a:spcBef>
                <a:spcPct val="0"/>
              </a:spcBef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Higher Level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13EFDC-9B3D-6978-9989-2405A37B68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2" b="19824"/>
          <a:stretch/>
        </p:blipFill>
        <p:spPr bwMode="auto">
          <a:xfrm>
            <a:off x="897276" y="1966293"/>
            <a:ext cx="10397446" cy="4452160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0C63F1-0D20-B65B-A941-2382483A4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7325" y="0"/>
            <a:ext cx="4124673" cy="158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14A867-FEB6-42BE-5A0A-64A4EFDC1B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7" t="5026" r="49999" b="47028"/>
          <a:stretch/>
        </p:blipFill>
        <p:spPr bwMode="auto">
          <a:xfrm>
            <a:off x="3129279" y="2032000"/>
            <a:ext cx="2966721" cy="2804160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51A86F-22E7-9980-6D23-0DD60932B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498" y="3596575"/>
            <a:ext cx="9336999" cy="97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43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marR="5080" algn="l" rtl="0">
              <a:lnSpc>
                <a:spcPct val="90000"/>
              </a:lnSpc>
              <a:spcBef>
                <a:spcPct val="0"/>
              </a:spcBef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Higher Level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13EFDC-9B3D-6978-9989-2405A37B68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2" b="19824"/>
          <a:stretch/>
        </p:blipFill>
        <p:spPr bwMode="auto">
          <a:xfrm>
            <a:off x="897276" y="1966293"/>
            <a:ext cx="10397446" cy="4452160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0C63F1-0D20-B65B-A941-2382483A4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7325" y="0"/>
            <a:ext cx="4124673" cy="158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D0051B-ABBA-15C7-B41F-6FEB71CC3C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17" t="21505" r="37297" b="19825"/>
          <a:stretch/>
        </p:blipFill>
        <p:spPr bwMode="auto">
          <a:xfrm>
            <a:off x="6024880" y="2987041"/>
            <a:ext cx="1391920" cy="3431412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3806EE-F106-A077-0B6B-38A7019376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2" t="52774" r="50682" b="19825"/>
          <a:stretch/>
        </p:blipFill>
        <p:spPr bwMode="auto">
          <a:xfrm>
            <a:off x="1971040" y="4815839"/>
            <a:ext cx="4053840" cy="1602613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A916E7-3387-6F09-E343-2934C1C0F8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2" t="17509" r="78498" b="47227"/>
          <a:stretch/>
        </p:blipFill>
        <p:spPr bwMode="auto">
          <a:xfrm>
            <a:off x="1971040" y="2753360"/>
            <a:ext cx="1161438" cy="2062480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E14B3B-9CD3-CE16-A71F-4E8A759B74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03" t="59375" r="27819" b="19825"/>
          <a:stretch/>
        </p:blipFill>
        <p:spPr bwMode="auto">
          <a:xfrm>
            <a:off x="7416800" y="5201919"/>
            <a:ext cx="985520" cy="1216533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3188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marR="5080" algn="l" rtl="0">
              <a:lnSpc>
                <a:spcPct val="90000"/>
              </a:lnSpc>
              <a:spcBef>
                <a:spcPct val="0"/>
              </a:spcBef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Travel Time-Checking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0C63F1-0D20-B65B-A941-2382483A4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7325" y="0"/>
            <a:ext cx="4124673" cy="1584000"/>
          </a:xfrm>
          <a:prstGeom prst="rect">
            <a:avLst/>
          </a:prstGeom>
        </p:spPr>
      </p:pic>
      <p:pic>
        <p:nvPicPr>
          <p:cNvPr id="4" name="Content Placeholder 11">
            <a:extLst>
              <a:ext uri="{FF2B5EF4-FFF2-40B4-BE49-F238E27FC236}">
                <a16:creationId xmlns:a16="http://schemas.microsoft.com/office/drawing/2014/main" id="{3981F401-CC16-7988-937C-4690D1D38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713" y="1944000"/>
            <a:ext cx="7681368" cy="425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827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mVmM2Y4MTYxZjQ2ZmY2MzhlMzc3ZjM3ZTc2MTgzNjY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924</Words>
  <Application>Microsoft Office PowerPoint</Application>
  <PresentationFormat>Widescreen</PresentationFormat>
  <Paragraphs>129</Paragraphs>
  <Slides>28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Calibri</vt:lpstr>
      <vt:lpstr>Century Gothic</vt:lpstr>
      <vt:lpstr>Ink Free</vt:lpstr>
      <vt:lpstr>Segoe UI</vt:lpstr>
      <vt:lpstr>Symbol</vt:lpstr>
      <vt:lpstr>Times New Roman</vt:lpstr>
      <vt:lpstr>Wingdings</vt:lpstr>
      <vt:lpstr>Office Theme</vt:lpstr>
      <vt:lpstr>PowerPoint Presentation</vt:lpstr>
      <vt:lpstr>Higher Level Diagram</vt:lpstr>
      <vt:lpstr>Higher Level Diagram</vt:lpstr>
      <vt:lpstr>Choosing an MRT for Filtering</vt:lpstr>
      <vt:lpstr>Knowledge Base</vt:lpstr>
      <vt:lpstr>Higher Level Diagram</vt:lpstr>
      <vt:lpstr>Higher Level Diagram</vt:lpstr>
      <vt:lpstr>Higher Level Diagram</vt:lpstr>
      <vt:lpstr>Travel Time-Checking</vt:lpstr>
      <vt:lpstr>Higher Level Diagram</vt:lpstr>
      <vt:lpstr>Higher Level Diagram</vt:lpstr>
      <vt:lpstr>Higher Level Diagram</vt:lpstr>
      <vt:lpstr>Output to User</vt:lpstr>
      <vt:lpstr>Optimization – Genetic Algorithm</vt:lpstr>
      <vt:lpstr>Genes, Chromosomes, and Population</vt:lpstr>
      <vt:lpstr>Genes, Chromosomes, and Population</vt:lpstr>
      <vt:lpstr>Genes, Chromosomes, and Population</vt:lpstr>
      <vt:lpstr>Genes, Chromosomes, and Population</vt:lpstr>
      <vt:lpstr>Genes, Chromosomes, and Population</vt:lpstr>
      <vt:lpstr>Fitness, Selection, and Evaluation</vt:lpstr>
      <vt:lpstr>Crossover</vt:lpstr>
      <vt:lpstr> Mutation</vt:lpstr>
      <vt:lpstr>Results</vt:lpstr>
      <vt:lpstr>Website Design</vt:lpstr>
      <vt:lpstr>Website Design</vt:lpstr>
      <vt:lpstr>Website Design</vt:lpstr>
      <vt:lpstr>Website Design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zhan.gu@nus.edu.sg</dc:creator>
  <cp:lastModifiedBy>Jonathan Lim Ching Loong</cp:lastModifiedBy>
  <cp:revision>2</cp:revision>
  <dcterms:created xsi:type="dcterms:W3CDTF">2022-10-06T08:55:30Z</dcterms:created>
  <dcterms:modified xsi:type="dcterms:W3CDTF">2023-04-20T17:09:10Z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2022-09-11T08:00:00Z</vt:filetime>
  </property>
  <property fmtid="{D5CDD505-2E9C-101B-9397-08002B2CF9AE}" pid="3" name="Creator">
    <vt:lpwstr>Acrobat PDFMaker 22 for PowerPoint</vt:lpwstr>
  </property>
  <property fmtid="{D5CDD505-2E9C-101B-9397-08002B2CF9AE}" pid="4" name="LastSaved">
    <vt:filetime>2022-10-06T08:00:00Z</vt:filetime>
  </property>
  <property fmtid="{D5CDD505-2E9C-101B-9397-08002B2CF9AE}" pid="5" name="ICV">
    <vt:lpwstr>7A79CE4AFDF9426D8AAA784894045C04</vt:lpwstr>
  </property>
  <property fmtid="{D5CDD505-2E9C-101B-9397-08002B2CF9AE}" pid="6" name="KSOProductBuildVer">
    <vt:lpwstr>2052-11.1.0.12358</vt:lpwstr>
  </property>
</Properties>
</file>